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5143500" cx="9144000"/>
  <p:notesSz cx="6858000" cy="9144000"/>
  <p:embeddedFontLst>
    <p:embeddedFont>
      <p:font typeface="Catamaran"/>
      <p:regular r:id="rId20"/>
      <p:bold r:id="rId21"/>
    </p:embeddedFont>
    <p:embeddedFont>
      <p:font typeface="Fira Sans Extra Condensed Medium"/>
      <p:regular r:id="rId22"/>
      <p:bold r:id="rId23"/>
      <p:italic r:id="rId24"/>
      <p:boldItalic r:id="rId25"/>
    </p:embeddedFont>
    <p:embeddedFont>
      <p:font typeface="Livvic"/>
      <p:regular r:id="rId26"/>
      <p:bold r:id="rId27"/>
      <p:italic r:id="rId28"/>
      <p:boldItalic r:id="rId29"/>
    </p:embeddedFont>
    <p:embeddedFont>
      <p:font typeface="Catamaran Light"/>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Catamaran-regular.fntdata"/><Relationship Id="rId22" Type="http://schemas.openxmlformats.org/officeDocument/2006/relationships/font" Target="fonts/FiraSansExtraCondensedMedium-regular.fntdata"/><Relationship Id="rId21" Type="http://schemas.openxmlformats.org/officeDocument/2006/relationships/font" Target="fonts/Catamaran-bold.fntdata"/><Relationship Id="rId24" Type="http://schemas.openxmlformats.org/officeDocument/2006/relationships/font" Target="fonts/FiraSansExtraCondensedMedium-italic.fntdata"/><Relationship Id="rId23" Type="http://schemas.openxmlformats.org/officeDocument/2006/relationships/font" Target="fonts/FiraSansExtraCondensedMedium-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ivvic-regular.fntdata"/><Relationship Id="rId25" Type="http://schemas.openxmlformats.org/officeDocument/2006/relationships/font" Target="fonts/FiraSansExtraCondensedMedium-boldItalic.fntdata"/><Relationship Id="rId28" Type="http://schemas.openxmlformats.org/officeDocument/2006/relationships/font" Target="fonts/Livvic-italic.fntdata"/><Relationship Id="rId27" Type="http://schemas.openxmlformats.org/officeDocument/2006/relationships/font" Target="fonts/Livvic-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ivvic-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atamaranLight-bold.fntdata"/><Relationship Id="rId30" Type="http://schemas.openxmlformats.org/officeDocument/2006/relationships/font" Target="fonts/CatamaranLight-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921108bb4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921108bb4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ea080508e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ea080508e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ea080508e7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ea080508e7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ea080508e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ea080508e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5158d5a3e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5158d5a3e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Here, you can link or mention any online or book resources that helped you in this event when you were a competitor. Try to avoid general resources like scioly wiki, because they probably already are familiar with it.</a:t>
            </a:r>
            <a:endParaRPr b="1" sz="1200">
              <a:solidFill>
                <a:srgbClr val="3C4043"/>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5465e7bc0b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5465e7bc0b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(replace picture with a picture from one of our tournaments)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3e13d9a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3e13d9a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For Builds: </a:t>
            </a:r>
            <a:r>
              <a:rPr lang="en" sz="1200">
                <a:solidFill>
                  <a:srgbClr val="3C4043"/>
                </a:solidFill>
              </a:rPr>
              <a:t>Replace</a:t>
            </a:r>
            <a:r>
              <a:rPr i="1" lang="en" sz="1200">
                <a:solidFill>
                  <a:srgbClr val="3C4043"/>
                </a:solidFill>
              </a:rPr>
              <a:t> difficult topics</a:t>
            </a:r>
            <a:r>
              <a:rPr lang="en" sz="1200">
                <a:solidFill>
                  <a:srgbClr val="3C4043"/>
                </a:solidFill>
              </a:rPr>
              <a:t> with </a:t>
            </a:r>
            <a:r>
              <a:rPr i="1" lang="en" sz="1200">
                <a:solidFill>
                  <a:srgbClr val="3C4043"/>
                </a:solidFill>
              </a:rPr>
              <a:t>physical principles</a:t>
            </a:r>
            <a:r>
              <a:rPr lang="en" sz="1200">
                <a:solidFill>
                  <a:srgbClr val="3C4043"/>
                </a:solidFill>
              </a:rPr>
              <a:t> </a:t>
            </a:r>
            <a:r>
              <a:rPr lang="en" sz="1200">
                <a:solidFill>
                  <a:srgbClr val="3C4043"/>
                </a:solidFill>
              </a:rPr>
              <a:t>involved</a:t>
            </a:r>
            <a:r>
              <a:rPr lang="en" sz="1200">
                <a:solidFill>
                  <a:srgbClr val="3C4043"/>
                </a:solidFill>
              </a:rPr>
              <a:t> in the build and replace </a:t>
            </a:r>
            <a:r>
              <a:rPr i="1" lang="en" sz="1200">
                <a:solidFill>
                  <a:srgbClr val="3C4043"/>
                </a:solidFill>
              </a:rPr>
              <a:t>common questions</a:t>
            </a:r>
            <a:r>
              <a:rPr lang="en" sz="1200">
                <a:solidFill>
                  <a:srgbClr val="3C4043"/>
                </a:solidFill>
              </a:rPr>
              <a:t> </a:t>
            </a:r>
            <a:r>
              <a:rPr lang="en" sz="1200">
                <a:solidFill>
                  <a:srgbClr val="3C4043"/>
                </a:solidFill>
              </a:rPr>
              <a:t>with</a:t>
            </a:r>
            <a:r>
              <a:rPr lang="en" sz="1200">
                <a:solidFill>
                  <a:srgbClr val="3C4043"/>
                </a:solidFill>
              </a:rPr>
              <a:t> </a:t>
            </a:r>
            <a:r>
              <a:rPr i="1" lang="en" sz="1200">
                <a:solidFill>
                  <a:srgbClr val="3C4043"/>
                </a:solidFill>
              </a:rPr>
              <a:t>common designs</a:t>
            </a:r>
            <a:endParaRPr i="1" sz="1200">
              <a:solidFill>
                <a:srgbClr val="3C4043"/>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5522eb7919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5522eb7919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3e13d9a7e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3e13d9a7e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This section should focus on topics that are more math-based (harder to self-teach), concepts that come only usually up in college level courses, or concepts that you struggled with when you competed in this event</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ea080508e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ea080508e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ea080508e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ea080508e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ea080508e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ea080508e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3e13d9a7e_0_7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3e13d9a7e_0_7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ea080508e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ea080508e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8" name="Shape 8"/>
        <p:cNvGrpSpPr/>
        <p:nvPr/>
      </p:nvGrpSpPr>
      <p:grpSpPr>
        <a:xfrm>
          <a:off x="0" y="0"/>
          <a:ext cx="0" cy="0"/>
          <a:chOff x="0" y="0"/>
          <a:chExt cx="0" cy="0"/>
        </a:xfrm>
      </p:grpSpPr>
      <p:sp>
        <p:nvSpPr>
          <p:cNvPr id="9" name="Google Shape;9;p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 name="Google Shape;10;p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61" name="Shape 61"/>
        <p:cNvGrpSpPr/>
        <p:nvPr/>
      </p:nvGrpSpPr>
      <p:grpSpPr>
        <a:xfrm>
          <a:off x="0" y="0"/>
          <a:ext cx="0" cy="0"/>
          <a:chOff x="0" y="0"/>
          <a:chExt cx="0" cy="0"/>
        </a:xfrm>
      </p:grpSpPr>
      <p:sp>
        <p:nvSpPr>
          <p:cNvPr id="62" name="Google Shape;62;p11"/>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63" name="Shape 63"/>
        <p:cNvGrpSpPr/>
        <p:nvPr/>
      </p:nvGrpSpPr>
      <p:grpSpPr>
        <a:xfrm>
          <a:off x="0" y="0"/>
          <a:ext cx="0" cy="0"/>
          <a:chOff x="0" y="0"/>
          <a:chExt cx="0" cy="0"/>
        </a:xfrm>
      </p:grpSpPr>
      <p:sp>
        <p:nvSpPr>
          <p:cNvPr id="64" name="Google Shape;64;p12"/>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5" name="Google Shape;65;p12"/>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66" name="Shape 66"/>
        <p:cNvGrpSpPr/>
        <p:nvPr/>
      </p:nvGrpSpPr>
      <p:grpSpPr>
        <a:xfrm>
          <a:off x="0" y="0"/>
          <a:ext cx="0" cy="0"/>
          <a:chOff x="0" y="0"/>
          <a:chExt cx="0" cy="0"/>
        </a:xfrm>
      </p:grpSpPr>
      <p:sp>
        <p:nvSpPr>
          <p:cNvPr id="67" name="Google Shape;67;p13"/>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8" name="Google Shape;68;p13"/>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69" name="Google Shape;69;p13"/>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0" name="Google Shape;70;p13"/>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1" name="Google Shape;71;p13"/>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2" name="Google Shape;72;p13"/>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73" name="Google Shape;73;p13"/>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13"/>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 name="Google Shape;75;p13"/>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6" name="Google Shape;76;p13"/>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7" name="Google Shape;77;p13"/>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8" name="Google Shape;78;p13"/>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9" name="Google Shape;79;p13"/>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80" name="Shape 80"/>
        <p:cNvGrpSpPr/>
        <p:nvPr/>
      </p:nvGrpSpPr>
      <p:grpSpPr>
        <a:xfrm>
          <a:off x="0" y="0"/>
          <a:ext cx="0" cy="0"/>
          <a:chOff x="0" y="0"/>
          <a:chExt cx="0" cy="0"/>
        </a:xfrm>
      </p:grpSpPr>
      <p:sp>
        <p:nvSpPr>
          <p:cNvPr id="81" name="Google Shape;81;p14"/>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82" name="Shape 82"/>
        <p:cNvGrpSpPr/>
        <p:nvPr/>
      </p:nvGrpSpPr>
      <p:grpSpPr>
        <a:xfrm>
          <a:off x="0" y="0"/>
          <a:ext cx="0" cy="0"/>
          <a:chOff x="0" y="0"/>
          <a:chExt cx="0" cy="0"/>
        </a:xfrm>
      </p:grpSpPr>
      <p:sp>
        <p:nvSpPr>
          <p:cNvPr id="83" name="Google Shape;83;p15"/>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4" name="Google Shape;84;p15"/>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5" name="Google Shape;85;p15"/>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6" name="Google Shape;86;p15"/>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7" name="Google Shape;87;p15"/>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88" name="Shape 88"/>
        <p:cNvGrpSpPr/>
        <p:nvPr/>
      </p:nvGrpSpPr>
      <p:grpSpPr>
        <a:xfrm>
          <a:off x="0" y="0"/>
          <a:ext cx="0" cy="0"/>
          <a:chOff x="0" y="0"/>
          <a:chExt cx="0" cy="0"/>
        </a:xfrm>
      </p:grpSpPr>
      <p:sp>
        <p:nvSpPr>
          <p:cNvPr id="89" name="Google Shape;89;p16"/>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 name="Google Shape;90;p16"/>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91" name="Shape 91"/>
        <p:cNvGrpSpPr/>
        <p:nvPr/>
      </p:nvGrpSpPr>
      <p:grpSpPr>
        <a:xfrm>
          <a:off x="0" y="0"/>
          <a:ext cx="0" cy="0"/>
          <a:chOff x="0" y="0"/>
          <a:chExt cx="0" cy="0"/>
        </a:xfrm>
      </p:grpSpPr>
      <p:sp>
        <p:nvSpPr>
          <p:cNvPr id="92" name="Google Shape;92;p17"/>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17"/>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4" name="Google Shape;94;p17"/>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95" name="Google Shape;95;p17"/>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6" name="Google Shape;96;p17"/>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7" name="Google Shape;97;p17"/>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8" name="Google Shape;98;p17"/>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99" name="Shape 99"/>
        <p:cNvGrpSpPr/>
        <p:nvPr/>
      </p:nvGrpSpPr>
      <p:grpSpPr>
        <a:xfrm>
          <a:off x="0" y="0"/>
          <a:ext cx="0" cy="0"/>
          <a:chOff x="0" y="0"/>
          <a:chExt cx="0" cy="0"/>
        </a:xfrm>
      </p:grpSpPr>
      <p:sp>
        <p:nvSpPr>
          <p:cNvPr id="100" name="Google Shape;100;p18"/>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1" name="Google Shape;101;p18"/>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02" name="Google Shape;102;p18"/>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3" name="Google Shape;103;p18"/>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04" name="Google Shape;104;p18"/>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05" name="Shape 105"/>
        <p:cNvGrpSpPr/>
        <p:nvPr/>
      </p:nvGrpSpPr>
      <p:grpSpPr>
        <a:xfrm>
          <a:off x="0" y="0"/>
          <a:ext cx="0" cy="0"/>
          <a:chOff x="0" y="0"/>
          <a:chExt cx="0" cy="0"/>
        </a:xfrm>
      </p:grpSpPr>
      <p:sp>
        <p:nvSpPr>
          <p:cNvPr id="106" name="Google Shape;106;p19"/>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107" name="Google Shape;107;p19"/>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08" name="Shape 108"/>
        <p:cNvGrpSpPr/>
        <p:nvPr/>
      </p:nvGrpSpPr>
      <p:grpSpPr>
        <a:xfrm>
          <a:off x="0" y="0"/>
          <a:ext cx="0" cy="0"/>
          <a:chOff x="0" y="0"/>
          <a:chExt cx="0" cy="0"/>
        </a:xfrm>
      </p:grpSpPr>
      <p:sp>
        <p:nvSpPr>
          <p:cNvPr id="109" name="Google Shape;109;p20"/>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0" name="Google Shape;110;p20"/>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1" name="Shape 11"/>
        <p:cNvGrpSpPr/>
        <p:nvPr/>
      </p:nvGrpSpPr>
      <p:grpSpPr>
        <a:xfrm>
          <a:off x="0" y="0"/>
          <a:ext cx="0" cy="0"/>
          <a:chOff x="0" y="0"/>
          <a:chExt cx="0" cy="0"/>
        </a:xfrm>
      </p:grpSpPr>
      <p:sp>
        <p:nvSpPr>
          <p:cNvPr id="12" name="Google Shape;12;p3"/>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 name="Google Shape;13;p3"/>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 name="Google Shape;16;p3"/>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 name="Google Shape;17;p3"/>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9" name="Google Shape;19;p3"/>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 name="Google Shape;20;p3"/>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 name="Google Shape;22;p3"/>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3" name="Google Shape;23;p3"/>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4" name="Google Shape;24;p3"/>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6" name="Google Shape;26;p3"/>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7" name="Google Shape;27;p3"/>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11" name="Shape 111"/>
        <p:cNvGrpSpPr/>
        <p:nvPr/>
      </p:nvGrpSpPr>
      <p:grpSpPr>
        <a:xfrm>
          <a:off x="0" y="0"/>
          <a:ext cx="0" cy="0"/>
          <a:chOff x="0" y="0"/>
          <a:chExt cx="0" cy="0"/>
        </a:xfrm>
      </p:grpSpPr>
      <p:sp>
        <p:nvSpPr>
          <p:cNvPr id="112" name="Google Shape;112;p21"/>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3" name="Google Shape;113;p2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4" name="Google Shape;114;p21"/>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28" name="Shape 28"/>
        <p:cNvGrpSpPr/>
        <p:nvPr/>
      </p:nvGrpSpPr>
      <p:grpSpPr>
        <a:xfrm>
          <a:off x="0" y="0"/>
          <a:ext cx="0" cy="0"/>
          <a:chOff x="0" y="0"/>
          <a:chExt cx="0" cy="0"/>
        </a:xfrm>
      </p:grpSpPr>
      <p:sp>
        <p:nvSpPr>
          <p:cNvPr id="29" name="Google Shape;29;p4"/>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 name="Google Shape;30;p4"/>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31" name="Shape 31"/>
        <p:cNvGrpSpPr/>
        <p:nvPr/>
      </p:nvGrpSpPr>
      <p:grpSpPr>
        <a:xfrm>
          <a:off x="0" y="0"/>
          <a:ext cx="0" cy="0"/>
          <a:chOff x="0" y="0"/>
          <a:chExt cx="0" cy="0"/>
        </a:xfrm>
      </p:grpSpPr>
      <p:sp>
        <p:nvSpPr>
          <p:cNvPr id="32" name="Google Shape;32;p5"/>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3" name="Google Shape;33;p5"/>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4" name="Google Shape;34;p5"/>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5"/>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6" name="Google Shape;36;p5"/>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7" name="Google Shape;37;p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8" name="Google Shape;38;p5"/>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9" name="Google Shape;39;p5"/>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 name="Google Shape;40;p5"/>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41" name="Shape 41"/>
        <p:cNvGrpSpPr/>
        <p:nvPr/>
      </p:nvGrpSpPr>
      <p:grpSpPr>
        <a:xfrm>
          <a:off x="0" y="0"/>
          <a:ext cx="0" cy="0"/>
          <a:chOff x="0" y="0"/>
          <a:chExt cx="0" cy="0"/>
        </a:xfrm>
      </p:grpSpPr>
      <p:sp>
        <p:nvSpPr>
          <p:cNvPr id="42" name="Google Shape;42;p6"/>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3" name="Google Shape;43;p6"/>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4" name="Google Shape;44;p6"/>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5" name="Google Shape;45;p6"/>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 name="Google Shape;46;p6"/>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7" name="Google Shape;47;p6"/>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8" name="Google Shape;48;p6"/>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49" name="Shape 49"/>
        <p:cNvGrpSpPr/>
        <p:nvPr/>
      </p:nvGrpSpPr>
      <p:grpSpPr>
        <a:xfrm>
          <a:off x="0" y="0"/>
          <a:ext cx="0" cy="0"/>
          <a:chOff x="0" y="0"/>
          <a:chExt cx="0" cy="0"/>
        </a:xfrm>
      </p:grpSpPr>
      <p:sp>
        <p:nvSpPr>
          <p:cNvPr id="50" name="Google Shape;50;p7"/>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51" name="Google Shape;51;p7"/>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52" name="Shape 52"/>
        <p:cNvGrpSpPr/>
        <p:nvPr/>
      </p:nvGrpSpPr>
      <p:grpSpPr>
        <a:xfrm>
          <a:off x="0" y="0"/>
          <a:ext cx="0" cy="0"/>
          <a:chOff x="0" y="0"/>
          <a:chExt cx="0" cy="0"/>
        </a:xfrm>
      </p:grpSpPr>
      <p:sp>
        <p:nvSpPr>
          <p:cNvPr id="53" name="Google Shape;53;p8"/>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 name="Google Shape;54;p8"/>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55" name="Shape 55"/>
        <p:cNvGrpSpPr/>
        <p:nvPr/>
      </p:nvGrpSpPr>
      <p:grpSpPr>
        <a:xfrm>
          <a:off x="0" y="0"/>
          <a:ext cx="0" cy="0"/>
          <a:chOff x="0" y="0"/>
          <a:chExt cx="0" cy="0"/>
        </a:xfrm>
      </p:grpSpPr>
      <p:sp>
        <p:nvSpPr>
          <p:cNvPr id="56" name="Google Shape;56;p9"/>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7" name="Google Shape;57;p9"/>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58" name="Shape 58"/>
        <p:cNvGrpSpPr/>
        <p:nvPr/>
      </p:nvGrpSpPr>
      <p:grpSpPr>
        <a:xfrm>
          <a:off x="0" y="0"/>
          <a:ext cx="0" cy="0"/>
          <a:chOff x="0" y="0"/>
          <a:chExt cx="0" cy="0"/>
        </a:xfrm>
      </p:grpSpPr>
      <p:sp>
        <p:nvSpPr>
          <p:cNvPr id="59" name="Google Shape;59;p10"/>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0" name="Google Shape;60;p10"/>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7.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4.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pic>
        <p:nvPicPr>
          <p:cNvPr id="119" name="Google Shape;119;p22"/>
          <p:cNvPicPr preferRelativeResize="0"/>
          <p:nvPr/>
        </p:nvPicPr>
        <p:blipFill rotWithShape="1">
          <a:blip r:embed="rId3">
            <a:alphaModFix/>
          </a:blip>
          <a:srcRect b="0" l="13431" r="35979" t="0"/>
          <a:stretch/>
        </p:blipFill>
        <p:spPr>
          <a:xfrm>
            <a:off x="3940124" y="0"/>
            <a:ext cx="5203875" cy="5143500"/>
          </a:xfrm>
          <a:prstGeom prst="rect">
            <a:avLst/>
          </a:prstGeom>
          <a:noFill/>
          <a:ln>
            <a:noFill/>
          </a:ln>
        </p:spPr>
      </p:pic>
      <p:sp>
        <p:nvSpPr>
          <p:cNvPr id="120" name="Google Shape;120;p22"/>
          <p:cNvSpPr/>
          <p:nvPr/>
        </p:nvSpPr>
        <p:spPr>
          <a:xfrm rot="5400000">
            <a:off x="1133550" y="414025"/>
            <a:ext cx="3358800" cy="4366800"/>
          </a:xfrm>
          <a:prstGeom prst="rect">
            <a:avLst/>
          </a:prstGeom>
          <a:solidFill>
            <a:schemeClr val="accent1">
              <a:alpha val="861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2"/>
          <p:cNvSpPr txBox="1"/>
          <p:nvPr>
            <p:ph idx="1" type="subTitle"/>
          </p:nvPr>
        </p:nvSpPr>
        <p:spPr>
          <a:xfrm>
            <a:off x="843075" y="3324525"/>
            <a:ext cx="3217200" cy="7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solidFill>
                  <a:schemeClr val="lt1"/>
                </a:solidFill>
              </a:rPr>
              <a:t>Georgia Tech Event Workshop Series 2024-25</a:t>
            </a:r>
            <a:endParaRPr sz="1500">
              <a:solidFill>
                <a:schemeClr val="lt1"/>
              </a:solidFill>
            </a:endParaRPr>
          </a:p>
        </p:txBody>
      </p:sp>
      <p:sp>
        <p:nvSpPr>
          <p:cNvPr id="122" name="Google Shape;122;p22"/>
          <p:cNvSpPr txBox="1"/>
          <p:nvPr>
            <p:ph type="ctrTitle"/>
          </p:nvPr>
        </p:nvSpPr>
        <p:spPr>
          <a:xfrm>
            <a:off x="762175" y="1451125"/>
            <a:ext cx="4592400" cy="9234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solidFill>
                  <a:schemeClr val="lt1"/>
                </a:solidFill>
              </a:rPr>
              <a:t>Boomilever</a:t>
            </a:r>
            <a:endParaRPr>
              <a:solidFill>
                <a:schemeClr val="lt1"/>
              </a:solidFill>
            </a:endParaRPr>
          </a:p>
        </p:txBody>
      </p:sp>
      <p:pic>
        <p:nvPicPr>
          <p:cNvPr id="123" name="Google Shape;123;p22"/>
          <p:cNvPicPr preferRelativeResize="0"/>
          <p:nvPr/>
        </p:nvPicPr>
        <p:blipFill>
          <a:blip r:embed="rId4">
            <a:alphaModFix/>
          </a:blip>
          <a:stretch>
            <a:fillRect/>
          </a:stretch>
        </p:blipFill>
        <p:spPr>
          <a:xfrm>
            <a:off x="7129200" y="185150"/>
            <a:ext cx="1782300" cy="1782300"/>
          </a:xfrm>
          <a:prstGeom prst="ellipse">
            <a:avLst/>
          </a:prstGeom>
          <a:noFill/>
          <a:ln cap="flat" cmpd="sng" w="28575">
            <a:solidFill>
              <a:schemeClr val="accent4"/>
            </a:solidFill>
            <a:prstDash val="solid"/>
            <a:round/>
            <a:headEnd len="sm" w="sm" type="none"/>
            <a:tailEnd len="sm" w="sm" type="none"/>
          </a:ln>
        </p:spPr>
      </p:pic>
      <p:sp>
        <p:nvSpPr>
          <p:cNvPr id="124" name="Google Shape;124;p22"/>
          <p:cNvSpPr txBox="1"/>
          <p:nvPr>
            <p:ph type="ctrTitle"/>
          </p:nvPr>
        </p:nvSpPr>
        <p:spPr>
          <a:xfrm>
            <a:off x="843075" y="2557025"/>
            <a:ext cx="4592400" cy="585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2600">
                <a:solidFill>
                  <a:srgbClr val="EFD67E"/>
                </a:solidFill>
              </a:rPr>
              <a:t>Division B/C</a:t>
            </a:r>
            <a:endParaRPr sz="2600">
              <a:solidFill>
                <a:srgbClr val="EFD67E"/>
              </a:solidFill>
              <a:latin typeface="Livvic"/>
              <a:ea typeface="Livvic"/>
              <a:cs typeface="Livvic"/>
              <a:sym typeface="Livv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3" name="Shape 213"/>
        <p:cNvGrpSpPr/>
        <p:nvPr/>
      </p:nvGrpSpPr>
      <p:grpSpPr>
        <a:xfrm>
          <a:off x="0" y="0"/>
          <a:ext cx="0" cy="0"/>
          <a:chOff x="0" y="0"/>
          <a:chExt cx="0" cy="0"/>
        </a:xfrm>
      </p:grpSpPr>
      <p:sp>
        <p:nvSpPr>
          <p:cNvPr id="214" name="Google Shape;214;p3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1"/>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Division B Design 2</a:t>
            </a:r>
            <a:endParaRPr sz="3300">
              <a:solidFill>
                <a:schemeClr val="lt1"/>
              </a:solidFill>
              <a:latin typeface="Livvic"/>
              <a:ea typeface="Livvic"/>
              <a:cs typeface="Livvic"/>
              <a:sym typeface="Livvic"/>
            </a:endParaRPr>
          </a:p>
        </p:txBody>
      </p:sp>
      <p:pic>
        <p:nvPicPr>
          <p:cNvPr id="216" name="Google Shape;216;p31"/>
          <p:cNvPicPr preferRelativeResize="0"/>
          <p:nvPr/>
        </p:nvPicPr>
        <p:blipFill>
          <a:blip r:embed="rId3">
            <a:alphaModFix/>
          </a:blip>
          <a:stretch>
            <a:fillRect/>
          </a:stretch>
        </p:blipFill>
        <p:spPr>
          <a:xfrm>
            <a:off x="4396575" y="1368615"/>
            <a:ext cx="4592400" cy="2930210"/>
          </a:xfrm>
          <a:prstGeom prst="rect">
            <a:avLst/>
          </a:prstGeom>
          <a:noFill/>
          <a:ln>
            <a:noFill/>
          </a:ln>
        </p:spPr>
      </p:pic>
      <p:sp>
        <p:nvSpPr>
          <p:cNvPr id="217" name="Google Shape;217;p31"/>
          <p:cNvSpPr txBox="1"/>
          <p:nvPr/>
        </p:nvSpPr>
        <p:spPr>
          <a:xfrm>
            <a:off x="169900" y="1234175"/>
            <a:ext cx="40257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Compression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Sides 3/32 x 15mm</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1/32 x 2.5mm crossmembers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Tension</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1/16 x 3/32 tension beam</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3 of 1/8 x 3/16 block</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Verticals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1/32 x 1/16</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1" name="Shape 221"/>
        <p:cNvGrpSpPr/>
        <p:nvPr/>
      </p:nvGrpSpPr>
      <p:grpSpPr>
        <a:xfrm>
          <a:off x="0" y="0"/>
          <a:ext cx="0" cy="0"/>
          <a:chOff x="0" y="0"/>
          <a:chExt cx="0" cy="0"/>
        </a:xfrm>
      </p:grpSpPr>
      <p:sp>
        <p:nvSpPr>
          <p:cNvPr id="222" name="Google Shape;222;p3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2"/>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Division C design 1</a:t>
            </a:r>
            <a:endParaRPr sz="3300">
              <a:solidFill>
                <a:schemeClr val="lt1"/>
              </a:solidFill>
              <a:latin typeface="Livvic"/>
              <a:ea typeface="Livvic"/>
              <a:cs typeface="Livvic"/>
              <a:sym typeface="Livvic"/>
            </a:endParaRPr>
          </a:p>
        </p:txBody>
      </p:sp>
      <p:sp>
        <p:nvSpPr>
          <p:cNvPr id="224" name="Google Shape;224;p32"/>
          <p:cNvSpPr txBox="1"/>
          <p:nvPr/>
        </p:nvSpPr>
        <p:spPr>
          <a:xfrm>
            <a:off x="166550" y="1505150"/>
            <a:ext cx="4025700" cy="22320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Compression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Sides </a:t>
            </a:r>
            <a:r>
              <a:rPr lang="en" sz="1900">
                <a:solidFill>
                  <a:schemeClr val="dk1"/>
                </a:solidFill>
                <a:latin typeface="Catamaran Light"/>
                <a:ea typeface="Catamaran Light"/>
                <a:cs typeface="Catamaran Light"/>
                <a:sym typeface="Catamaran Light"/>
              </a:rPr>
              <a:t>1/8in main beams + 1/16 supports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1/16 </a:t>
            </a:r>
            <a:r>
              <a:rPr lang="en" sz="1900">
                <a:solidFill>
                  <a:schemeClr val="dk1"/>
                </a:solidFill>
                <a:latin typeface="Catamaran Light"/>
                <a:ea typeface="Catamaran Light"/>
                <a:cs typeface="Catamaran Light"/>
                <a:sym typeface="Catamaran Light"/>
              </a:rPr>
              <a:t>crossmembers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Tension</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1/16 x 3/32 beam</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4 of 1/16 x 3/32 </a:t>
            </a:r>
            <a:endParaRPr sz="1900">
              <a:solidFill>
                <a:schemeClr val="dk1"/>
              </a:solidFill>
              <a:latin typeface="Catamaran Light"/>
              <a:ea typeface="Catamaran Light"/>
              <a:cs typeface="Catamaran Light"/>
              <a:sym typeface="Catamaran Light"/>
            </a:endParaRPr>
          </a:p>
        </p:txBody>
      </p:sp>
      <p:pic>
        <p:nvPicPr>
          <p:cNvPr id="225" name="Google Shape;225;p32"/>
          <p:cNvPicPr preferRelativeResize="0"/>
          <p:nvPr/>
        </p:nvPicPr>
        <p:blipFill rotWithShape="1">
          <a:blip r:embed="rId3">
            <a:alphaModFix/>
          </a:blip>
          <a:srcRect b="11281" l="25890" r="23749" t="7085"/>
          <a:stretch/>
        </p:blipFill>
        <p:spPr>
          <a:xfrm rot="-5400000">
            <a:off x="5642725" y="227875"/>
            <a:ext cx="2216000" cy="4786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sp>
        <p:nvSpPr>
          <p:cNvPr id="230" name="Google Shape;230;p33"/>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3"/>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Division</a:t>
            </a:r>
            <a:r>
              <a:rPr lang="en" sz="3300">
                <a:solidFill>
                  <a:schemeClr val="lt1"/>
                </a:solidFill>
              </a:rPr>
              <a:t> C design 2</a:t>
            </a:r>
            <a:endParaRPr sz="3300">
              <a:solidFill>
                <a:schemeClr val="lt1"/>
              </a:solidFill>
              <a:latin typeface="Livvic"/>
              <a:ea typeface="Livvic"/>
              <a:cs typeface="Livvic"/>
              <a:sym typeface="Livvic"/>
            </a:endParaRPr>
          </a:p>
        </p:txBody>
      </p:sp>
      <p:pic>
        <p:nvPicPr>
          <p:cNvPr id="232" name="Google Shape;232;p33"/>
          <p:cNvPicPr preferRelativeResize="0"/>
          <p:nvPr/>
        </p:nvPicPr>
        <p:blipFill>
          <a:blip r:embed="rId3">
            <a:alphaModFix/>
          </a:blip>
          <a:stretch>
            <a:fillRect/>
          </a:stretch>
        </p:blipFill>
        <p:spPr>
          <a:xfrm>
            <a:off x="4497342" y="1234175"/>
            <a:ext cx="4583385" cy="2226524"/>
          </a:xfrm>
          <a:prstGeom prst="rect">
            <a:avLst/>
          </a:prstGeom>
          <a:noFill/>
          <a:ln>
            <a:noFill/>
          </a:ln>
        </p:spPr>
      </p:pic>
      <p:pic>
        <p:nvPicPr>
          <p:cNvPr id="233" name="Google Shape;233;p33"/>
          <p:cNvPicPr preferRelativeResize="0"/>
          <p:nvPr/>
        </p:nvPicPr>
        <p:blipFill>
          <a:blip r:embed="rId4">
            <a:alphaModFix/>
          </a:blip>
          <a:stretch>
            <a:fillRect/>
          </a:stretch>
        </p:blipFill>
        <p:spPr>
          <a:xfrm>
            <a:off x="4371701" y="3540876"/>
            <a:ext cx="4709023" cy="1392750"/>
          </a:xfrm>
          <a:prstGeom prst="rect">
            <a:avLst/>
          </a:prstGeom>
          <a:noFill/>
          <a:ln>
            <a:noFill/>
          </a:ln>
        </p:spPr>
      </p:pic>
      <p:sp>
        <p:nvSpPr>
          <p:cNvPr id="234" name="Google Shape;234;p33"/>
          <p:cNvSpPr txBox="1"/>
          <p:nvPr/>
        </p:nvSpPr>
        <p:spPr>
          <a:xfrm>
            <a:off x="169900" y="1234175"/>
            <a:ext cx="40257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Compression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Sides 3/32 x 15mm</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1/32 x 2.5mm crossmembers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Tension</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1/16 x 3/32 beam</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3 of </a:t>
            </a:r>
            <a:r>
              <a:rPr lang="en" sz="1900">
                <a:solidFill>
                  <a:schemeClr val="dk1"/>
                </a:solidFill>
                <a:latin typeface="Catamaran Light"/>
                <a:ea typeface="Catamaran Light"/>
                <a:cs typeface="Catamaran Light"/>
                <a:sym typeface="Catamaran Light"/>
              </a:rPr>
              <a:t>1/8</a:t>
            </a:r>
            <a:r>
              <a:rPr lang="en" sz="1900">
                <a:solidFill>
                  <a:schemeClr val="dk1"/>
                </a:solidFill>
                <a:latin typeface="Catamaran Light"/>
                <a:ea typeface="Catamaran Light"/>
                <a:cs typeface="Catamaran Light"/>
                <a:sym typeface="Catamaran Light"/>
              </a:rPr>
              <a:t> x 3/16 block</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Verticals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1/32 x 1/16</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sp>
        <p:nvSpPr>
          <p:cNvPr id="239" name="Google Shape;239;p3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 Veteran</a:t>
            </a:r>
            <a:endParaRPr sz="3300">
              <a:solidFill>
                <a:schemeClr val="lt1"/>
              </a:solidFill>
              <a:latin typeface="Livvic"/>
              <a:ea typeface="Livvic"/>
              <a:cs typeface="Livvic"/>
              <a:sym typeface="Livvic"/>
            </a:endParaRPr>
          </a:p>
        </p:txBody>
      </p:sp>
      <p:sp>
        <p:nvSpPr>
          <p:cNvPr id="241" name="Google Shape;241;p34"/>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Building and logging</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Choosing wood</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Make tons of joints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Take measurements of everything and log them</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Preparing for </a:t>
            </a:r>
            <a:r>
              <a:rPr lang="en" sz="1900">
                <a:solidFill>
                  <a:schemeClr val="dk1"/>
                </a:solidFill>
                <a:latin typeface="Catamaran Light"/>
                <a:ea typeface="Catamaran Light"/>
                <a:cs typeface="Catamaran Light"/>
                <a:sym typeface="Catamaran Light"/>
              </a:rPr>
              <a:t>competition</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Practice setting up the boomilever with someone timing you</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Practice handling the boomi</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During </a:t>
            </a:r>
            <a:r>
              <a:rPr lang="en" sz="1900">
                <a:solidFill>
                  <a:schemeClr val="dk1"/>
                </a:solidFill>
                <a:latin typeface="Catamaran Light"/>
                <a:ea typeface="Catamaran Light"/>
                <a:cs typeface="Catamaran Light"/>
                <a:sym typeface="Catamaran Light"/>
              </a:rPr>
              <a:t>competition</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Ask questions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Calm down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5"/>
          <p:cNvSpPr/>
          <p:nvPr/>
        </p:nvSpPr>
        <p:spPr>
          <a:xfrm flipH="1">
            <a:off x="-100" y="0"/>
            <a:ext cx="4568700" cy="66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5"/>
          <p:cNvSpPr/>
          <p:nvPr/>
        </p:nvSpPr>
        <p:spPr>
          <a:xfrm>
            <a:off x="4568700" y="669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Yes, Saturn is the ringed one. This planet is a gas giant, and it’s composed mostly of hydrogen and helium</a:t>
            </a:r>
            <a:endParaRPr>
              <a:solidFill>
                <a:schemeClr val="lt1"/>
              </a:solidFill>
            </a:endParaRPr>
          </a:p>
        </p:txBody>
      </p:sp>
      <p:sp>
        <p:nvSpPr>
          <p:cNvPr id="249" name="Google Shape;249;p35"/>
          <p:cNvSpPr txBox="1"/>
          <p:nvPr>
            <p:ph idx="4" type="ctrTitle"/>
          </p:nvPr>
        </p:nvSpPr>
        <p:spPr>
          <a:xfrm>
            <a:off x="631883" y="3331927"/>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SUBWAY STATIONS</a:t>
            </a:r>
            <a:endParaRPr>
              <a:solidFill>
                <a:schemeClr val="lt1"/>
              </a:solidFill>
            </a:endParaRPr>
          </a:p>
        </p:txBody>
      </p:sp>
      <p:sp>
        <p:nvSpPr>
          <p:cNvPr id="250" name="Google Shape;250;p35"/>
          <p:cNvSpPr txBox="1"/>
          <p:nvPr>
            <p:ph type="ctrTitle"/>
          </p:nvPr>
        </p:nvSpPr>
        <p:spPr>
          <a:xfrm>
            <a:off x="773550" y="1495850"/>
            <a:ext cx="30216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“Balsa Engineering” </a:t>
            </a:r>
            <a:endParaRPr sz="2200"/>
          </a:p>
          <a:p>
            <a:pPr indent="0" lvl="0" marL="0" rtl="0" algn="l">
              <a:spcBef>
                <a:spcPts val="0"/>
              </a:spcBef>
              <a:spcAft>
                <a:spcPts val="0"/>
              </a:spcAft>
              <a:buNone/>
            </a:pPr>
            <a:r>
              <a:rPr lang="en" sz="2200"/>
              <a:t>on Youtube</a:t>
            </a:r>
            <a:endParaRPr sz="2200">
              <a:solidFill>
                <a:schemeClr val="dk1"/>
              </a:solidFill>
            </a:endParaRPr>
          </a:p>
        </p:txBody>
      </p:sp>
      <p:sp>
        <p:nvSpPr>
          <p:cNvPr id="251" name="Google Shape;251;p35"/>
          <p:cNvSpPr/>
          <p:nvPr/>
        </p:nvSpPr>
        <p:spPr>
          <a:xfrm>
            <a:off x="0" y="2915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5"/>
          <p:cNvSpPr txBox="1"/>
          <p:nvPr>
            <p:ph type="ctrTitle"/>
          </p:nvPr>
        </p:nvSpPr>
        <p:spPr>
          <a:xfrm>
            <a:off x="171700" y="0"/>
            <a:ext cx="46167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solidFill>
                  <a:schemeClr val="lt1"/>
                </a:solidFill>
              </a:rPr>
              <a:t>Additional Resources</a:t>
            </a:r>
            <a:endParaRPr sz="2600">
              <a:solidFill>
                <a:schemeClr val="lt1"/>
              </a:solidFill>
            </a:endParaRPr>
          </a:p>
        </p:txBody>
      </p:sp>
      <p:sp>
        <p:nvSpPr>
          <p:cNvPr id="253" name="Google Shape;253;p35"/>
          <p:cNvSpPr txBox="1"/>
          <p:nvPr>
            <p:ph type="ctrTitle"/>
          </p:nvPr>
        </p:nvSpPr>
        <p:spPr>
          <a:xfrm>
            <a:off x="5179800" y="1755175"/>
            <a:ext cx="36564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solidFill>
                  <a:schemeClr val="lt1"/>
                </a:solidFill>
              </a:rPr>
              <a:t>“Science Olympiad Balsa Event Autoloader”</a:t>
            </a:r>
            <a:endParaRPr sz="2200">
              <a:solidFill>
                <a:schemeClr val="lt1"/>
              </a:solidFill>
            </a:endParaRPr>
          </a:p>
          <a:p>
            <a:pPr indent="0" lvl="0" marL="0" rtl="0" algn="l">
              <a:spcBef>
                <a:spcPts val="0"/>
              </a:spcBef>
              <a:spcAft>
                <a:spcPts val="0"/>
              </a:spcAft>
              <a:buNone/>
            </a:pPr>
            <a:r>
              <a:rPr lang="en" sz="2200">
                <a:solidFill>
                  <a:schemeClr val="lt1"/>
                </a:solidFill>
              </a:rPr>
              <a:t>On Youtube</a:t>
            </a:r>
            <a:endParaRPr sz="2200">
              <a:solidFill>
                <a:schemeClr val="lt1"/>
              </a:solidFill>
            </a:endParaRPr>
          </a:p>
        </p:txBody>
      </p:sp>
      <p:sp>
        <p:nvSpPr>
          <p:cNvPr id="254" name="Google Shape;254;p35"/>
          <p:cNvSpPr txBox="1"/>
          <p:nvPr>
            <p:ph type="ctrTitle"/>
          </p:nvPr>
        </p:nvSpPr>
        <p:spPr>
          <a:xfrm>
            <a:off x="773550" y="2733325"/>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solidFill>
                  <a:schemeClr val="lt1"/>
                </a:solidFill>
              </a:rPr>
              <a:t>Boomilever Guide</a:t>
            </a:r>
            <a:endParaRPr sz="2200">
              <a:solidFill>
                <a:schemeClr val="lt1"/>
              </a:solidFill>
            </a:endParaRPr>
          </a:p>
        </p:txBody>
      </p:sp>
      <p:sp>
        <p:nvSpPr>
          <p:cNvPr id="255" name="Google Shape;255;p35"/>
          <p:cNvSpPr txBox="1"/>
          <p:nvPr>
            <p:ph type="ctrTitle"/>
          </p:nvPr>
        </p:nvSpPr>
        <p:spPr>
          <a:xfrm>
            <a:off x="5893800" y="3615100"/>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Resource 4</a:t>
            </a:r>
            <a:endParaRPr sz="2200">
              <a:solidFill>
                <a:schemeClr val="dk1"/>
              </a:solidFill>
            </a:endParaRPr>
          </a:p>
        </p:txBody>
      </p:sp>
      <p:pic>
        <p:nvPicPr>
          <p:cNvPr id="256" name="Google Shape;256;p35"/>
          <p:cNvPicPr preferRelativeResize="0"/>
          <p:nvPr/>
        </p:nvPicPr>
        <p:blipFill>
          <a:blip r:embed="rId3">
            <a:alphaModFix/>
          </a:blip>
          <a:stretch>
            <a:fillRect/>
          </a:stretch>
        </p:blipFill>
        <p:spPr>
          <a:xfrm>
            <a:off x="1090575" y="3331926"/>
            <a:ext cx="1724714" cy="1756400"/>
          </a:xfrm>
          <a:prstGeom prst="rect">
            <a:avLst/>
          </a:prstGeom>
          <a:solidFill>
            <a:schemeClr val="accent1"/>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0" name="Shape 260"/>
        <p:cNvGrpSpPr/>
        <p:nvPr/>
      </p:nvGrpSpPr>
      <p:grpSpPr>
        <a:xfrm>
          <a:off x="0" y="0"/>
          <a:ext cx="0" cy="0"/>
          <a:chOff x="0" y="0"/>
          <a:chExt cx="0" cy="0"/>
        </a:xfrm>
      </p:grpSpPr>
      <p:pic>
        <p:nvPicPr>
          <p:cNvPr id="261" name="Google Shape;261;p36"/>
          <p:cNvPicPr preferRelativeResize="0"/>
          <p:nvPr/>
        </p:nvPicPr>
        <p:blipFill rotWithShape="1">
          <a:blip r:embed="rId3">
            <a:alphaModFix/>
          </a:blip>
          <a:srcRect b="0" l="12212" r="12212" t="0"/>
          <a:stretch/>
        </p:blipFill>
        <p:spPr>
          <a:xfrm>
            <a:off x="3981435" y="0"/>
            <a:ext cx="5162557" cy="5143499"/>
          </a:xfrm>
          <a:prstGeom prst="rect">
            <a:avLst/>
          </a:prstGeom>
          <a:noFill/>
          <a:ln>
            <a:noFill/>
          </a:ln>
        </p:spPr>
      </p:pic>
      <p:sp>
        <p:nvSpPr>
          <p:cNvPr id="262" name="Google Shape;262;p36"/>
          <p:cNvSpPr/>
          <p:nvPr/>
        </p:nvSpPr>
        <p:spPr>
          <a:xfrm rot="5400000">
            <a:off x="1428875" y="205200"/>
            <a:ext cx="3358800" cy="5026500"/>
          </a:xfrm>
          <a:prstGeom prst="rect">
            <a:avLst/>
          </a:prstGeom>
          <a:solidFill>
            <a:schemeClr val="accent1">
              <a:alpha val="6179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6"/>
          <p:cNvSpPr txBox="1"/>
          <p:nvPr>
            <p:ph type="ctrTitle"/>
          </p:nvPr>
        </p:nvSpPr>
        <p:spPr>
          <a:xfrm>
            <a:off x="1201075" y="837175"/>
            <a:ext cx="2607300" cy="205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chemeClr val="lt1"/>
                </a:solidFill>
              </a:rPr>
              <a:t>THANKS!</a:t>
            </a:r>
            <a:endParaRPr sz="3000">
              <a:solidFill>
                <a:schemeClr val="lt1"/>
              </a:solidFill>
            </a:endParaRPr>
          </a:p>
        </p:txBody>
      </p:sp>
      <p:sp>
        <p:nvSpPr>
          <p:cNvPr id="264" name="Google Shape;264;p36"/>
          <p:cNvSpPr/>
          <p:nvPr/>
        </p:nvSpPr>
        <p:spPr>
          <a:xfrm>
            <a:off x="4582622" y="3122649"/>
            <a:ext cx="345674" cy="346056"/>
          </a:xfrm>
          <a:custGeom>
            <a:rect b="b" l="l" r="r" t="t"/>
            <a:pathLst>
              <a:path extrusionOk="0" h="10872" w="1086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nvGrpSpPr>
          <p:cNvPr id="265" name="Google Shape;265;p36"/>
          <p:cNvGrpSpPr/>
          <p:nvPr/>
        </p:nvGrpSpPr>
        <p:grpSpPr>
          <a:xfrm>
            <a:off x="4582431" y="2545611"/>
            <a:ext cx="346056" cy="345674"/>
            <a:chOff x="3303268" y="3817349"/>
            <a:chExt cx="346056" cy="345674"/>
          </a:xfrm>
        </p:grpSpPr>
        <p:sp>
          <p:nvSpPr>
            <p:cNvPr id="266" name="Google Shape;266;p36"/>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67" name="Google Shape;267;p36"/>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68" name="Google Shape;268;p36"/>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69" name="Google Shape;269;p36"/>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nvGrpSpPr>
          <p:cNvPr id="270" name="Google Shape;270;p36"/>
          <p:cNvGrpSpPr/>
          <p:nvPr/>
        </p:nvGrpSpPr>
        <p:grpSpPr>
          <a:xfrm>
            <a:off x="4582447" y="1968549"/>
            <a:ext cx="346024" cy="345674"/>
            <a:chOff x="4201447" y="3817349"/>
            <a:chExt cx="346024" cy="345674"/>
          </a:xfrm>
        </p:grpSpPr>
        <p:sp>
          <p:nvSpPr>
            <p:cNvPr id="271" name="Google Shape;271;p36"/>
            <p:cNvSpPr/>
            <p:nvPr/>
          </p:nvSpPr>
          <p:spPr>
            <a:xfrm>
              <a:off x="4201447" y="3817349"/>
              <a:ext cx="346024" cy="345674"/>
            </a:xfrm>
            <a:custGeom>
              <a:rect b="b" l="l" r="r" t="t"/>
              <a:pathLst>
                <a:path extrusionOk="0" h="10860" w="10871">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72" name="Google Shape;272;p36"/>
            <p:cNvSpPr/>
            <p:nvPr/>
          </p:nvSpPr>
          <p:spPr>
            <a:xfrm>
              <a:off x="4271569" y="3904531"/>
              <a:ext cx="227394" cy="185728"/>
            </a:xfrm>
            <a:custGeom>
              <a:rect b="b" l="l" r="r" t="t"/>
              <a:pathLst>
                <a:path extrusionOk="0" h="5835" w="7144">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8" name="Shape 128"/>
        <p:cNvGrpSpPr/>
        <p:nvPr/>
      </p:nvGrpSpPr>
      <p:grpSpPr>
        <a:xfrm>
          <a:off x="0" y="0"/>
          <a:ext cx="0" cy="0"/>
          <a:chOff x="0" y="0"/>
          <a:chExt cx="0" cy="0"/>
        </a:xfrm>
      </p:grpSpPr>
      <p:sp>
        <p:nvSpPr>
          <p:cNvPr id="129" name="Google Shape;129;p23"/>
          <p:cNvSpPr/>
          <p:nvPr/>
        </p:nvSpPr>
        <p:spPr>
          <a:xfrm flipH="1" rot="-5400000">
            <a:off x="-1533150" y="1534500"/>
            <a:ext cx="5140800" cy="207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txBox="1"/>
          <p:nvPr>
            <p:ph idx="8" type="title"/>
          </p:nvPr>
        </p:nvSpPr>
        <p:spPr>
          <a:xfrm>
            <a:off x="872432" y="232481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03</a:t>
            </a:r>
            <a:endParaRPr>
              <a:solidFill>
                <a:srgbClr val="EFD67E"/>
              </a:solidFill>
            </a:endParaRPr>
          </a:p>
        </p:txBody>
      </p:sp>
      <p:sp>
        <p:nvSpPr>
          <p:cNvPr id="131" name="Google Shape;131;p23"/>
          <p:cNvSpPr txBox="1"/>
          <p:nvPr>
            <p:ph type="ctrTitle"/>
          </p:nvPr>
        </p:nvSpPr>
        <p:spPr>
          <a:xfrm>
            <a:off x="2217925" y="802174"/>
            <a:ext cx="22152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RULES SHEET</a:t>
            </a:r>
            <a:endParaRPr sz="1600"/>
          </a:p>
        </p:txBody>
      </p:sp>
      <p:sp>
        <p:nvSpPr>
          <p:cNvPr id="132" name="Google Shape;132;p23"/>
          <p:cNvSpPr txBox="1"/>
          <p:nvPr>
            <p:ph idx="2" type="title"/>
          </p:nvPr>
        </p:nvSpPr>
        <p:spPr>
          <a:xfrm>
            <a:off x="872432" y="655463"/>
            <a:ext cx="1739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01</a:t>
            </a:r>
            <a:endParaRPr>
              <a:solidFill>
                <a:srgbClr val="EFD67E"/>
              </a:solidFill>
            </a:endParaRPr>
          </a:p>
        </p:txBody>
      </p:sp>
      <p:sp>
        <p:nvSpPr>
          <p:cNvPr id="133" name="Google Shape;133;p23"/>
          <p:cNvSpPr txBox="1"/>
          <p:nvPr>
            <p:ph idx="5" type="title"/>
          </p:nvPr>
        </p:nvSpPr>
        <p:spPr>
          <a:xfrm>
            <a:off x="872432" y="1490138"/>
            <a:ext cx="16152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02</a:t>
            </a:r>
            <a:endParaRPr>
              <a:solidFill>
                <a:schemeClr val="lt1"/>
              </a:solidFill>
            </a:endParaRPr>
          </a:p>
        </p:txBody>
      </p:sp>
      <p:sp>
        <p:nvSpPr>
          <p:cNvPr id="134" name="Google Shape;134;p23"/>
          <p:cNvSpPr txBox="1"/>
          <p:nvPr>
            <p:ph idx="15" type="title"/>
          </p:nvPr>
        </p:nvSpPr>
        <p:spPr>
          <a:xfrm>
            <a:off x="872432" y="3159488"/>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04</a:t>
            </a:r>
            <a:endParaRPr>
              <a:solidFill>
                <a:schemeClr val="lt1"/>
              </a:solidFill>
            </a:endParaRPr>
          </a:p>
        </p:txBody>
      </p:sp>
      <p:sp>
        <p:nvSpPr>
          <p:cNvPr id="135" name="Google Shape;135;p23"/>
          <p:cNvSpPr txBox="1"/>
          <p:nvPr>
            <p:ph idx="18" type="title"/>
          </p:nvPr>
        </p:nvSpPr>
        <p:spPr>
          <a:xfrm>
            <a:off x="872432" y="399416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05</a:t>
            </a:r>
            <a:endParaRPr>
              <a:solidFill>
                <a:srgbClr val="EFD67E"/>
              </a:solidFill>
            </a:endParaRPr>
          </a:p>
        </p:txBody>
      </p:sp>
      <p:sp>
        <p:nvSpPr>
          <p:cNvPr id="136" name="Google Shape;136;p23"/>
          <p:cNvSpPr/>
          <p:nvPr/>
        </p:nvSpPr>
        <p:spPr>
          <a:xfrm>
            <a:off x="5792025" y="1135225"/>
            <a:ext cx="2519700" cy="26874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37" name="Google Shape;137;p23"/>
          <p:cNvSpPr txBox="1"/>
          <p:nvPr>
            <p:ph type="ctrTitle"/>
          </p:nvPr>
        </p:nvSpPr>
        <p:spPr>
          <a:xfrm>
            <a:off x="2199949" y="2471513"/>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COMMON DESIGNS</a:t>
            </a:r>
            <a:endParaRPr sz="1600"/>
          </a:p>
        </p:txBody>
      </p:sp>
      <p:sp>
        <p:nvSpPr>
          <p:cNvPr id="138" name="Google Shape;138;p23"/>
          <p:cNvSpPr txBox="1"/>
          <p:nvPr>
            <p:ph type="ctrTitle"/>
          </p:nvPr>
        </p:nvSpPr>
        <p:spPr>
          <a:xfrm>
            <a:off x="2199950" y="4140875"/>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OTHER FREE RESOURCES</a:t>
            </a:r>
            <a:endParaRPr sz="1600"/>
          </a:p>
        </p:txBody>
      </p:sp>
      <p:pic>
        <p:nvPicPr>
          <p:cNvPr id="139" name="Google Shape;139;p23"/>
          <p:cNvPicPr preferRelativeResize="0"/>
          <p:nvPr/>
        </p:nvPicPr>
        <p:blipFill>
          <a:blip r:embed="rId3">
            <a:alphaModFix/>
          </a:blip>
          <a:stretch>
            <a:fillRect/>
          </a:stretch>
        </p:blipFill>
        <p:spPr>
          <a:xfrm>
            <a:off x="5737425" y="1425950"/>
            <a:ext cx="2628900" cy="1733550"/>
          </a:xfrm>
          <a:prstGeom prst="rect">
            <a:avLst/>
          </a:prstGeom>
          <a:solidFill>
            <a:srgbClr val="CFE2F3"/>
          </a:solidFill>
          <a:ln>
            <a:noFill/>
          </a:ln>
        </p:spPr>
      </p:pic>
      <p:sp>
        <p:nvSpPr>
          <p:cNvPr id="140" name="Google Shape;140;p23"/>
          <p:cNvSpPr txBox="1"/>
          <p:nvPr>
            <p:ph type="ctrTitle"/>
          </p:nvPr>
        </p:nvSpPr>
        <p:spPr>
          <a:xfrm>
            <a:off x="2199950" y="1636850"/>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MATERIALS + PHYSICS</a:t>
            </a:r>
            <a:endParaRPr sz="1600"/>
          </a:p>
        </p:txBody>
      </p:sp>
      <p:sp>
        <p:nvSpPr>
          <p:cNvPr id="141" name="Google Shape;141;p23"/>
          <p:cNvSpPr txBox="1"/>
          <p:nvPr>
            <p:ph type="ctrTitle"/>
          </p:nvPr>
        </p:nvSpPr>
        <p:spPr>
          <a:xfrm>
            <a:off x="2199950" y="3306200"/>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TIPS FROM A VETERAN</a:t>
            </a:r>
            <a:endParaRPr sz="1600"/>
          </a:p>
        </p:txBody>
      </p:sp>
      <p:sp>
        <p:nvSpPr>
          <p:cNvPr id="142" name="Google Shape;142;p23"/>
          <p:cNvSpPr txBox="1"/>
          <p:nvPr>
            <p:ph type="ctrTitle"/>
          </p:nvPr>
        </p:nvSpPr>
        <p:spPr>
          <a:xfrm>
            <a:off x="5925977" y="2214226"/>
            <a:ext cx="2251800" cy="526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a:p>
          <a:p>
            <a:pPr indent="0" lvl="0" marL="0" rtl="0" algn="ctr">
              <a:spcBef>
                <a:spcPts val="0"/>
              </a:spcBef>
              <a:spcAft>
                <a:spcPts val="0"/>
              </a:spcAft>
              <a:buNone/>
            </a:pPr>
            <a:r>
              <a:rPr lang="en" sz="2000"/>
              <a:t>[Event-Related</a:t>
            </a:r>
            <a:r>
              <a:rPr lang="en" sz="2000"/>
              <a:t> </a:t>
            </a:r>
            <a:r>
              <a:rPr lang="en" sz="2000"/>
              <a:t>Image]</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sp>
        <p:nvSpPr>
          <p:cNvPr id="147" name="Google Shape;147;p2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a:t>
            </a:r>
            <a:endParaRPr sz="3300">
              <a:solidFill>
                <a:schemeClr val="lt1"/>
              </a:solidFill>
              <a:latin typeface="Livvic"/>
              <a:ea typeface="Livvic"/>
              <a:cs typeface="Livvic"/>
              <a:sym typeface="Livvic"/>
            </a:endParaRPr>
          </a:p>
        </p:txBody>
      </p:sp>
      <p:pic>
        <p:nvPicPr>
          <p:cNvPr id="149" name="Google Shape;149;p24"/>
          <p:cNvPicPr preferRelativeResize="0"/>
          <p:nvPr/>
        </p:nvPicPr>
        <p:blipFill>
          <a:blip r:embed="rId3">
            <a:alphaModFix/>
          </a:blip>
          <a:stretch>
            <a:fillRect/>
          </a:stretch>
        </p:blipFill>
        <p:spPr>
          <a:xfrm>
            <a:off x="6370700" y="3322455"/>
            <a:ext cx="2773301" cy="1821044"/>
          </a:xfrm>
          <a:prstGeom prst="rect">
            <a:avLst/>
          </a:prstGeom>
          <a:noFill/>
          <a:ln>
            <a:noFill/>
          </a:ln>
        </p:spPr>
      </p:pic>
      <p:pic>
        <p:nvPicPr>
          <p:cNvPr id="150" name="Google Shape;150;p24"/>
          <p:cNvPicPr preferRelativeResize="0"/>
          <p:nvPr/>
        </p:nvPicPr>
        <p:blipFill>
          <a:blip r:embed="rId4">
            <a:alphaModFix/>
          </a:blip>
          <a:stretch>
            <a:fillRect/>
          </a:stretch>
        </p:blipFill>
        <p:spPr>
          <a:xfrm>
            <a:off x="6555111" y="0"/>
            <a:ext cx="2588889" cy="3350324"/>
          </a:xfrm>
          <a:prstGeom prst="rect">
            <a:avLst/>
          </a:prstGeom>
          <a:noFill/>
          <a:ln>
            <a:noFill/>
          </a:ln>
        </p:spPr>
      </p:pic>
      <p:pic>
        <p:nvPicPr>
          <p:cNvPr id="151" name="Google Shape;151;p24"/>
          <p:cNvPicPr preferRelativeResize="0"/>
          <p:nvPr/>
        </p:nvPicPr>
        <p:blipFill>
          <a:blip r:embed="rId5">
            <a:alphaModFix/>
          </a:blip>
          <a:stretch>
            <a:fillRect/>
          </a:stretch>
        </p:blipFill>
        <p:spPr>
          <a:xfrm>
            <a:off x="3632203" y="1484800"/>
            <a:ext cx="2798674" cy="3621826"/>
          </a:xfrm>
          <a:prstGeom prst="rect">
            <a:avLst/>
          </a:prstGeom>
          <a:noFill/>
          <a:ln>
            <a:noFill/>
          </a:ln>
        </p:spPr>
      </p:pic>
      <p:sp>
        <p:nvSpPr>
          <p:cNvPr id="152" name="Google Shape;152;p24"/>
          <p:cNvSpPr txBox="1"/>
          <p:nvPr/>
        </p:nvSpPr>
        <p:spPr>
          <a:xfrm>
            <a:off x="147525" y="3226925"/>
            <a:ext cx="1757100" cy="18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Division</a:t>
            </a:r>
            <a:r>
              <a:rPr lang="en" sz="1200">
                <a:solidFill>
                  <a:schemeClr val="dk1"/>
                </a:solidFill>
                <a:latin typeface="Catamaran Light"/>
                <a:ea typeface="Catamaran Light"/>
                <a:cs typeface="Catamaran Light"/>
                <a:sym typeface="Catamaran Light"/>
              </a:rPr>
              <a:t> B</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20 cm non-bonus</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15 cm bonus</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Between 4 cm lines</a:t>
            </a:r>
            <a:endParaRPr sz="1200">
              <a:solidFill>
                <a:schemeClr val="dk1"/>
              </a:solidFill>
              <a:latin typeface="Catamaran Light"/>
              <a:ea typeface="Catamaran Light"/>
              <a:cs typeface="Catamaran Light"/>
              <a:sym typeface="Catamaran Light"/>
            </a:endParaRPr>
          </a:p>
        </p:txBody>
      </p:sp>
      <p:sp>
        <p:nvSpPr>
          <p:cNvPr id="153" name="Google Shape;153;p24"/>
          <p:cNvSpPr txBox="1"/>
          <p:nvPr/>
        </p:nvSpPr>
        <p:spPr>
          <a:xfrm>
            <a:off x="1776600" y="3226925"/>
            <a:ext cx="1757100" cy="18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Division C</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15 cm non-bonus</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10 cm bonus</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Outside 4 cm lines</a:t>
            </a:r>
            <a:endParaRPr sz="1200">
              <a:solidFill>
                <a:schemeClr val="dk1"/>
              </a:solidFill>
              <a:latin typeface="Catamaran Light"/>
              <a:ea typeface="Catamaran Light"/>
              <a:cs typeface="Catamaran Light"/>
              <a:sym typeface="Catamaran Light"/>
            </a:endParaRPr>
          </a:p>
        </p:txBody>
      </p:sp>
      <p:sp>
        <p:nvSpPr>
          <p:cNvPr id="154" name="Google Shape;154;p24"/>
          <p:cNvSpPr txBox="1"/>
          <p:nvPr/>
        </p:nvSpPr>
        <p:spPr>
          <a:xfrm>
            <a:off x="98725" y="1301750"/>
            <a:ext cx="3618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Both Division</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Only made from wood and any </a:t>
            </a:r>
            <a:r>
              <a:rPr lang="en" sz="1200">
                <a:solidFill>
                  <a:schemeClr val="dk1"/>
                </a:solidFill>
                <a:latin typeface="Catamaran Light"/>
                <a:ea typeface="Catamaran Light"/>
                <a:cs typeface="Catamaran Light"/>
                <a:sym typeface="Catamaran Light"/>
              </a:rPr>
              <a:t>adhesive</a:t>
            </a:r>
            <a:r>
              <a:rPr lang="en" sz="1200">
                <a:solidFill>
                  <a:schemeClr val="dk1"/>
                </a:solidFill>
                <a:latin typeface="Catamaran Light"/>
                <a:ea typeface="Catamaran Light"/>
                <a:cs typeface="Catamaran Light"/>
                <a:sym typeface="Catamaran Light"/>
              </a:rPr>
              <a:t> </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MIDDLE of block 40-</a:t>
            </a:r>
            <a:r>
              <a:rPr lang="en" sz="1200">
                <a:solidFill>
                  <a:schemeClr val="dk1"/>
                </a:solidFill>
                <a:latin typeface="Catamaran Light"/>
                <a:ea typeface="Catamaran Light"/>
                <a:cs typeface="Catamaran Light"/>
                <a:sym typeface="Catamaran Light"/>
              </a:rPr>
              <a:t>45 cm</a:t>
            </a:r>
            <a:r>
              <a:rPr lang="en" sz="1200">
                <a:solidFill>
                  <a:schemeClr val="dk1"/>
                </a:solidFill>
                <a:latin typeface="Catamaran Light"/>
                <a:ea typeface="Catamaran Light"/>
                <a:cs typeface="Catamaran Light"/>
                <a:sym typeface="Catamaran Light"/>
              </a:rPr>
              <a:t> away from wall</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Scoring = (Weight held + bonus)/ weight of boomilever</a:t>
            </a:r>
            <a:endParaRPr sz="1200">
              <a:solidFill>
                <a:schemeClr val="dk1"/>
              </a:solidFill>
              <a:latin typeface="Catamaran Light"/>
              <a:ea typeface="Catamaran Light"/>
              <a:cs typeface="Catamaran Light"/>
              <a:sym typeface="Catamaran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 name="Shape 158"/>
        <p:cNvGrpSpPr/>
        <p:nvPr/>
      </p:nvGrpSpPr>
      <p:grpSpPr>
        <a:xfrm>
          <a:off x="0" y="0"/>
          <a:ext cx="0" cy="0"/>
          <a:chOff x="0" y="0"/>
          <a:chExt cx="0" cy="0"/>
        </a:xfrm>
      </p:grpSpPr>
      <p:pic>
        <p:nvPicPr>
          <p:cNvPr id="159" name="Google Shape;159;p25"/>
          <p:cNvPicPr preferRelativeResize="0"/>
          <p:nvPr/>
        </p:nvPicPr>
        <p:blipFill>
          <a:blip r:embed="rId4">
            <a:alphaModFix/>
          </a:blip>
          <a:stretch>
            <a:fillRect/>
          </a:stretch>
        </p:blipFill>
        <p:spPr>
          <a:xfrm>
            <a:off x="-148" y="0"/>
            <a:ext cx="9144000" cy="5143500"/>
          </a:xfrm>
          <a:prstGeom prst="rect">
            <a:avLst/>
          </a:prstGeom>
          <a:noFill/>
          <a:ln>
            <a:noFill/>
          </a:ln>
        </p:spPr>
      </p:pic>
      <p:sp>
        <p:nvSpPr>
          <p:cNvPr id="160" name="Google Shape;160;p25"/>
          <p:cNvSpPr/>
          <p:nvPr/>
        </p:nvSpPr>
        <p:spPr>
          <a:xfrm flipH="1" rot="-5400000">
            <a:off x="3281200" y="-725975"/>
            <a:ext cx="2581500" cy="6159000"/>
          </a:xfrm>
          <a:prstGeom prst="rect">
            <a:avLst/>
          </a:prstGeom>
          <a:gradFill>
            <a:gsLst>
              <a:gs pos="0">
                <a:srgbClr val="A9B9D3">
                  <a:alpha val="30980"/>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5"/>
          <p:cNvSpPr txBox="1"/>
          <p:nvPr>
            <p:ph type="title"/>
          </p:nvPr>
        </p:nvSpPr>
        <p:spPr>
          <a:xfrm>
            <a:off x="2283450" y="1704025"/>
            <a:ext cx="4577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Materials +</a:t>
            </a:r>
            <a:endParaRPr>
              <a:solidFill>
                <a:schemeClr val="lt1"/>
              </a:solidFill>
            </a:endParaRPr>
          </a:p>
          <a:p>
            <a:pPr indent="0" lvl="0" marL="0" rtl="0" algn="ctr">
              <a:spcBef>
                <a:spcPts val="0"/>
              </a:spcBef>
              <a:spcAft>
                <a:spcPts val="0"/>
              </a:spcAft>
              <a:buNone/>
            </a:pPr>
            <a:r>
              <a:rPr lang="en">
                <a:solidFill>
                  <a:schemeClr val="lt1"/>
                </a:solidFill>
              </a:rPr>
              <a:t>Physics (very fun)</a:t>
            </a:r>
            <a:endParaRPr>
              <a:solidFill>
                <a:schemeClr val="lt1"/>
              </a:solidFill>
            </a:endParaRPr>
          </a:p>
        </p:txBody>
      </p:sp>
      <p:sp>
        <p:nvSpPr>
          <p:cNvPr id="162" name="Google Shape;162;p25"/>
          <p:cNvSpPr/>
          <p:nvPr/>
        </p:nvSpPr>
        <p:spPr>
          <a:xfrm rot="907670">
            <a:off x="2891024" y="-1509326"/>
            <a:ext cx="7260506" cy="2438868"/>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63" name="Google Shape;163;p25"/>
          <p:cNvSpPr/>
          <p:nvPr/>
        </p:nvSpPr>
        <p:spPr>
          <a:xfrm rot="-912666">
            <a:off x="3806188" y="4592478"/>
            <a:ext cx="7260569" cy="2438652"/>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p2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6"/>
          <p:cNvSpPr txBox="1"/>
          <p:nvPr>
            <p:ph idx="4294967295" type="ctrTitle"/>
          </p:nvPr>
        </p:nvSpPr>
        <p:spPr>
          <a:xfrm>
            <a:off x="-100" y="183850"/>
            <a:ext cx="64176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Balsa and </a:t>
            </a:r>
            <a:r>
              <a:rPr lang="en" sz="3300">
                <a:solidFill>
                  <a:schemeClr val="lt1"/>
                </a:solidFill>
              </a:rPr>
              <a:t>Bass Wood</a:t>
            </a:r>
            <a:endParaRPr sz="3300">
              <a:solidFill>
                <a:schemeClr val="lt1"/>
              </a:solidFill>
              <a:latin typeface="Livvic"/>
              <a:ea typeface="Livvic"/>
              <a:cs typeface="Livvic"/>
              <a:sym typeface="Livvic"/>
            </a:endParaRPr>
          </a:p>
        </p:txBody>
      </p:sp>
      <p:sp>
        <p:nvSpPr>
          <p:cNvPr id="170" name="Google Shape;170;p26"/>
          <p:cNvSpPr txBox="1"/>
          <p:nvPr/>
        </p:nvSpPr>
        <p:spPr>
          <a:xfrm>
            <a:off x="419250" y="1485700"/>
            <a:ext cx="3751500" cy="1354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457200" rtl="0" algn="l">
              <a:spcBef>
                <a:spcPts val="0"/>
              </a:spcBef>
              <a:spcAft>
                <a:spcPts val="0"/>
              </a:spcAft>
              <a:buNone/>
            </a:pPr>
            <a:r>
              <a:rPr b="1" lang="en" sz="1900">
                <a:solidFill>
                  <a:schemeClr val="dk1"/>
                </a:solidFill>
                <a:latin typeface="Catamaran"/>
                <a:ea typeface="Catamaran"/>
                <a:cs typeface="Catamaran"/>
                <a:sym typeface="Catamaran"/>
              </a:rPr>
              <a:t>Balsa Wood</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Density varies a ton on the lower ends 5-15 lbs/ft^3</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Good for compression</a:t>
            </a:r>
            <a:endParaRPr sz="1900">
              <a:solidFill>
                <a:schemeClr val="dk1"/>
              </a:solidFill>
              <a:latin typeface="Catamaran Light"/>
              <a:ea typeface="Catamaran Light"/>
              <a:cs typeface="Catamaran Light"/>
              <a:sym typeface="Catamaran Light"/>
            </a:endParaRPr>
          </a:p>
        </p:txBody>
      </p:sp>
      <p:sp>
        <p:nvSpPr>
          <p:cNvPr id="171" name="Google Shape;171;p26"/>
          <p:cNvSpPr txBox="1"/>
          <p:nvPr/>
        </p:nvSpPr>
        <p:spPr>
          <a:xfrm>
            <a:off x="4643825" y="1510275"/>
            <a:ext cx="3751500" cy="1354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457200" rtl="0" algn="l">
              <a:spcBef>
                <a:spcPts val="0"/>
              </a:spcBef>
              <a:spcAft>
                <a:spcPts val="0"/>
              </a:spcAft>
              <a:buNone/>
            </a:pPr>
            <a:r>
              <a:rPr b="1" lang="en" sz="1900">
                <a:solidFill>
                  <a:schemeClr val="dk1"/>
                </a:solidFill>
                <a:latin typeface="Catamaran"/>
                <a:ea typeface="Catamaran"/>
                <a:cs typeface="Catamaran"/>
                <a:sym typeface="Catamaran"/>
              </a:rPr>
              <a:t>Bass Wood</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Density varies very little on the higher ends 25-35 lbs/ft^3</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Good for tension</a:t>
            </a:r>
            <a:endParaRPr sz="1900">
              <a:solidFill>
                <a:schemeClr val="dk1"/>
              </a:solidFill>
              <a:latin typeface="Catamaran Light"/>
              <a:ea typeface="Catamaran Light"/>
              <a:cs typeface="Catamaran Light"/>
              <a:sym typeface="Catamaran Light"/>
            </a:endParaRPr>
          </a:p>
        </p:txBody>
      </p:sp>
      <p:pic>
        <p:nvPicPr>
          <p:cNvPr id="172" name="Google Shape;172;p26"/>
          <p:cNvPicPr preferRelativeResize="0"/>
          <p:nvPr/>
        </p:nvPicPr>
        <p:blipFill rotWithShape="1">
          <a:blip r:embed="rId3">
            <a:alphaModFix/>
          </a:blip>
          <a:srcRect b="0" l="71618" r="0" t="0"/>
          <a:stretch/>
        </p:blipFill>
        <p:spPr>
          <a:xfrm>
            <a:off x="1410950" y="2919163"/>
            <a:ext cx="1349000" cy="2096225"/>
          </a:xfrm>
          <a:prstGeom prst="rect">
            <a:avLst/>
          </a:prstGeom>
          <a:noFill/>
          <a:ln cap="flat" cmpd="sng" w="9525">
            <a:solidFill>
              <a:srgbClr val="333333"/>
            </a:solidFill>
            <a:prstDash val="solid"/>
            <a:miter lim="8000"/>
            <a:headEnd len="sm" w="sm" type="none"/>
            <a:tailEnd len="sm" w="sm" type="none"/>
          </a:ln>
        </p:spPr>
      </p:pic>
      <p:pic>
        <p:nvPicPr>
          <p:cNvPr id="173" name="Google Shape;173;p26"/>
          <p:cNvPicPr preferRelativeResize="0"/>
          <p:nvPr/>
        </p:nvPicPr>
        <p:blipFill rotWithShape="1">
          <a:blip r:embed="rId3">
            <a:alphaModFix/>
          </a:blip>
          <a:srcRect b="0" l="34590" r="29489" t="0"/>
          <a:stretch/>
        </p:blipFill>
        <p:spPr>
          <a:xfrm>
            <a:off x="2993716" y="2980800"/>
            <a:ext cx="1650108" cy="2034600"/>
          </a:xfrm>
          <a:prstGeom prst="rect">
            <a:avLst/>
          </a:prstGeom>
          <a:noFill/>
          <a:ln cap="flat" cmpd="sng" w="9525">
            <a:solidFill>
              <a:srgbClr val="333333"/>
            </a:solidFill>
            <a:prstDash val="solid"/>
            <a:miter lim="8000"/>
            <a:headEnd len="sm" w="sm" type="none"/>
            <a:tailEnd len="sm" w="sm" type="none"/>
          </a:ln>
        </p:spPr>
      </p:pic>
      <p:pic>
        <p:nvPicPr>
          <p:cNvPr id="174" name="Google Shape;174;p26"/>
          <p:cNvPicPr preferRelativeResize="0"/>
          <p:nvPr/>
        </p:nvPicPr>
        <p:blipFill rotWithShape="1">
          <a:blip r:embed="rId3">
            <a:alphaModFix/>
          </a:blip>
          <a:srcRect b="0" l="0" r="66297" t="0"/>
          <a:stretch/>
        </p:blipFill>
        <p:spPr>
          <a:xfrm>
            <a:off x="5090250" y="2919175"/>
            <a:ext cx="1603404" cy="2096225"/>
          </a:xfrm>
          <a:prstGeom prst="rect">
            <a:avLst/>
          </a:prstGeom>
          <a:noFill/>
          <a:ln cap="flat" cmpd="sng" w="9525">
            <a:solidFill>
              <a:srgbClr val="333333"/>
            </a:solidFill>
            <a:prstDash val="solid"/>
            <a:miter lim="8000"/>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sp>
        <p:nvSpPr>
          <p:cNvPr id="179" name="Google Shape;179;p2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7"/>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a:t>
            </a:r>
            <a:r>
              <a:rPr lang="en" sz="3300">
                <a:solidFill>
                  <a:schemeClr val="lt1"/>
                </a:solidFill>
              </a:rPr>
              <a:t>Adhesives</a:t>
            </a:r>
            <a:r>
              <a:rPr lang="en" sz="3300">
                <a:solidFill>
                  <a:schemeClr val="lt1"/>
                </a:solidFill>
              </a:rPr>
              <a:t> </a:t>
            </a:r>
            <a:endParaRPr sz="3300">
              <a:solidFill>
                <a:schemeClr val="lt1"/>
              </a:solidFill>
              <a:latin typeface="Livvic"/>
              <a:ea typeface="Livvic"/>
              <a:cs typeface="Livvic"/>
              <a:sym typeface="Livvic"/>
            </a:endParaRPr>
          </a:p>
        </p:txBody>
      </p:sp>
      <p:sp>
        <p:nvSpPr>
          <p:cNvPr id="181" name="Google Shape;181;p27"/>
          <p:cNvSpPr txBox="1"/>
          <p:nvPr/>
        </p:nvSpPr>
        <p:spPr>
          <a:xfrm>
            <a:off x="419250" y="1485700"/>
            <a:ext cx="8298900" cy="3401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Ca glue brands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Bobsmith (my favorite), </a:t>
            </a:r>
            <a:r>
              <a:rPr lang="en" sz="1900">
                <a:solidFill>
                  <a:schemeClr val="dk1"/>
                </a:solidFill>
                <a:latin typeface="Catamaran Light"/>
                <a:ea typeface="Catamaran Light"/>
                <a:cs typeface="Catamaran Light"/>
                <a:sym typeface="Catamaran Light"/>
              </a:rPr>
              <a:t>loctite</a:t>
            </a:r>
            <a:r>
              <a:rPr lang="en" sz="1900">
                <a:solidFill>
                  <a:schemeClr val="dk1"/>
                </a:solidFill>
                <a:latin typeface="Catamaran Light"/>
                <a:ea typeface="Catamaran Light"/>
                <a:cs typeface="Catamaran Light"/>
                <a:sym typeface="Catamaran Light"/>
              </a:rPr>
              <a:t>, and sunbelt</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Set quickly</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Different viscosity: super thin, thin, medium, and thick</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Wood glue</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Stronger but heavier</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Takes a bit to set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Epoxy</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Very strong</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Takes a bit to set</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Can be toxic</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sp>
        <p:nvSpPr>
          <p:cNvPr id="186" name="Google Shape;186;p2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8"/>
          <p:cNvSpPr txBox="1"/>
          <p:nvPr>
            <p:ph idx="4294967295" type="ctrTitle"/>
          </p:nvPr>
        </p:nvSpPr>
        <p:spPr>
          <a:xfrm>
            <a:off x="81650" y="238650"/>
            <a:ext cx="59025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forces + Euler’s</a:t>
            </a:r>
            <a:endParaRPr sz="3300">
              <a:solidFill>
                <a:schemeClr val="lt1"/>
              </a:solidFill>
              <a:latin typeface="Livvic"/>
              <a:ea typeface="Livvic"/>
              <a:cs typeface="Livvic"/>
              <a:sym typeface="Livvic"/>
            </a:endParaRPr>
          </a:p>
        </p:txBody>
      </p:sp>
      <p:sp>
        <p:nvSpPr>
          <p:cNvPr id="188" name="Google Shape;188;p28"/>
          <p:cNvSpPr txBox="1"/>
          <p:nvPr/>
        </p:nvSpPr>
        <p:spPr>
          <a:xfrm>
            <a:off x="78525" y="1257225"/>
            <a:ext cx="4849200" cy="1939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Division</a:t>
            </a:r>
            <a:r>
              <a:rPr lang="en" sz="1900">
                <a:solidFill>
                  <a:schemeClr val="dk1"/>
                </a:solidFill>
                <a:latin typeface="Catamaran Light"/>
                <a:ea typeface="Catamaran Light"/>
                <a:cs typeface="Catamaran Light"/>
                <a:sym typeface="Catamaran Light"/>
              </a:rPr>
              <a:t> B</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2</a:t>
            </a:r>
            <a:r>
              <a:rPr lang="en" sz="1900">
                <a:solidFill>
                  <a:schemeClr val="dk1"/>
                </a:solidFill>
                <a:latin typeface="Catamaran Light"/>
                <a:ea typeface="Catamaran Light"/>
                <a:cs typeface="Catamaran Light"/>
                <a:sym typeface="Catamaran Light"/>
              </a:rPr>
              <a:t>0 cm  29.1 kg tension 27.3 kg compression</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15 cm 43.7 kg tension 41 kg compression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Division</a:t>
            </a:r>
            <a:r>
              <a:rPr lang="en" sz="1900">
                <a:solidFill>
                  <a:schemeClr val="dk1"/>
                </a:solidFill>
                <a:latin typeface="Catamaran Light"/>
                <a:ea typeface="Catamaran Light"/>
                <a:cs typeface="Catamaran Light"/>
                <a:sym typeface="Catamaran Light"/>
              </a:rPr>
              <a:t> c</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15 cm 43.7 kg tension </a:t>
            </a:r>
            <a:r>
              <a:rPr lang="en" sz="1900">
                <a:solidFill>
                  <a:schemeClr val="dk1"/>
                </a:solidFill>
                <a:latin typeface="Catamaran Light"/>
                <a:ea typeface="Catamaran Light"/>
                <a:cs typeface="Catamaran Light"/>
                <a:sym typeface="Catamaran Light"/>
              </a:rPr>
              <a:t>41 kg</a:t>
            </a:r>
            <a:r>
              <a:rPr lang="en" sz="1900">
                <a:solidFill>
                  <a:schemeClr val="dk1"/>
                </a:solidFill>
                <a:latin typeface="Catamaran Light"/>
                <a:ea typeface="Catamaran Light"/>
                <a:cs typeface="Catamaran Light"/>
                <a:sym typeface="Catamaran Light"/>
              </a:rPr>
              <a:t> compression</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10cm 63.3 kg tension 61.5 kg compression</a:t>
            </a:r>
            <a:endParaRPr sz="1900">
              <a:solidFill>
                <a:schemeClr val="dk1"/>
              </a:solidFill>
              <a:latin typeface="Catamaran Light"/>
              <a:ea typeface="Catamaran Light"/>
              <a:cs typeface="Catamaran Light"/>
              <a:sym typeface="Catamaran Light"/>
            </a:endParaRPr>
          </a:p>
        </p:txBody>
      </p:sp>
      <p:pic>
        <p:nvPicPr>
          <p:cNvPr id="189" name="Google Shape;189;p28"/>
          <p:cNvPicPr preferRelativeResize="0"/>
          <p:nvPr/>
        </p:nvPicPr>
        <p:blipFill rotWithShape="1">
          <a:blip r:embed="rId3">
            <a:alphaModFix/>
          </a:blip>
          <a:srcRect b="3836" l="9604" r="8589" t="5030"/>
          <a:stretch/>
        </p:blipFill>
        <p:spPr>
          <a:xfrm>
            <a:off x="5072376" y="1257225"/>
            <a:ext cx="3936348" cy="2021149"/>
          </a:xfrm>
          <a:prstGeom prst="rect">
            <a:avLst/>
          </a:prstGeom>
          <a:noFill/>
          <a:ln>
            <a:noFill/>
          </a:ln>
        </p:spPr>
      </p:pic>
      <p:sp>
        <p:nvSpPr>
          <p:cNvPr id="190" name="Google Shape;190;p28"/>
          <p:cNvSpPr txBox="1"/>
          <p:nvPr/>
        </p:nvSpPr>
        <p:spPr>
          <a:xfrm>
            <a:off x="78525" y="3624375"/>
            <a:ext cx="4849200" cy="10620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Euler’s Critical Load Law</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Essentially at half the length 4x the buckling strength</a:t>
            </a:r>
            <a:endParaRPr sz="1900">
              <a:solidFill>
                <a:schemeClr val="dk1"/>
              </a:solidFill>
              <a:latin typeface="Catamaran Light"/>
              <a:ea typeface="Catamaran Light"/>
              <a:cs typeface="Catamaran Light"/>
              <a:sym typeface="Catamaran Light"/>
            </a:endParaRPr>
          </a:p>
        </p:txBody>
      </p:sp>
      <p:pic>
        <p:nvPicPr>
          <p:cNvPr id="191" name="Google Shape;191;p28"/>
          <p:cNvPicPr preferRelativeResize="0"/>
          <p:nvPr/>
        </p:nvPicPr>
        <p:blipFill>
          <a:blip r:embed="rId4">
            <a:alphaModFix/>
          </a:blip>
          <a:stretch>
            <a:fillRect/>
          </a:stretch>
        </p:blipFill>
        <p:spPr>
          <a:xfrm>
            <a:off x="7447150" y="4128100"/>
            <a:ext cx="1529735" cy="824275"/>
          </a:xfrm>
          <a:prstGeom prst="rect">
            <a:avLst/>
          </a:prstGeom>
          <a:noFill/>
          <a:ln>
            <a:noFill/>
          </a:ln>
        </p:spPr>
      </p:pic>
      <p:pic>
        <p:nvPicPr>
          <p:cNvPr id="192" name="Google Shape;192;p28"/>
          <p:cNvPicPr preferRelativeResize="0"/>
          <p:nvPr/>
        </p:nvPicPr>
        <p:blipFill>
          <a:blip r:embed="rId5">
            <a:alphaModFix/>
          </a:blip>
          <a:stretch>
            <a:fillRect/>
          </a:stretch>
        </p:blipFill>
        <p:spPr>
          <a:xfrm>
            <a:off x="5010424" y="3365601"/>
            <a:ext cx="2250975" cy="17101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6" name="Shape 196"/>
        <p:cNvGrpSpPr/>
        <p:nvPr/>
      </p:nvGrpSpPr>
      <p:grpSpPr>
        <a:xfrm>
          <a:off x="0" y="0"/>
          <a:ext cx="0" cy="0"/>
          <a:chOff x="0" y="0"/>
          <a:chExt cx="0" cy="0"/>
        </a:xfrm>
      </p:grpSpPr>
      <p:sp>
        <p:nvSpPr>
          <p:cNvPr id="197" name="Google Shape;197;p29"/>
          <p:cNvSpPr/>
          <p:nvPr/>
        </p:nvSpPr>
        <p:spPr>
          <a:xfrm>
            <a:off x="-8500" y="6325"/>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pic>
        <p:nvPicPr>
          <p:cNvPr id="198" name="Google Shape;198;p29"/>
          <p:cNvPicPr preferRelativeResize="0"/>
          <p:nvPr/>
        </p:nvPicPr>
        <p:blipFill rotWithShape="1">
          <a:blip r:embed="rId4">
            <a:alphaModFix amt="72000"/>
          </a:blip>
          <a:srcRect b="0" l="0" r="6533" t="0"/>
          <a:stretch/>
        </p:blipFill>
        <p:spPr>
          <a:xfrm>
            <a:off x="0" y="-3825"/>
            <a:ext cx="9157500" cy="5143500"/>
          </a:xfrm>
          <a:prstGeom prst="rect">
            <a:avLst/>
          </a:prstGeom>
          <a:noFill/>
          <a:ln>
            <a:noFill/>
          </a:ln>
        </p:spPr>
      </p:pic>
      <p:sp>
        <p:nvSpPr>
          <p:cNvPr id="199" name="Google Shape;199;p29"/>
          <p:cNvSpPr/>
          <p:nvPr/>
        </p:nvSpPr>
        <p:spPr>
          <a:xfrm rot="-5400000">
            <a:off x="4048650" y="18200"/>
            <a:ext cx="1060200" cy="9157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9"/>
          <p:cNvSpPr/>
          <p:nvPr/>
        </p:nvSpPr>
        <p:spPr>
          <a:xfrm>
            <a:off x="720000" y="540000"/>
            <a:ext cx="3310200" cy="1568100"/>
          </a:xfrm>
          <a:prstGeom prst="rect">
            <a:avLst/>
          </a:prstGeom>
          <a:solidFill>
            <a:schemeClr val="accent1">
              <a:alpha val="61799"/>
            </a:schemeClr>
          </a:solidFill>
          <a:ln>
            <a:noFill/>
          </a:ln>
          <a:effectLst>
            <a:outerShdw blurRad="57150" rotWithShape="0" algn="bl" dir="5400000" dist="19050">
              <a:srgbClr val="000000">
                <a:alpha val="6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9"/>
          <p:cNvSpPr txBox="1"/>
          <p:nvPr>
            <p:ph type="ctrTitle"/>
          </p:nvPr>
        </p:nvSpPr>
        <p:spPr>
          <a:xfrm>
            <a:off x="850650" y="540000"/>
            <a:ext cx="3430200" cy="134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COMMON </a:t>
            </a:r>
            <a:endParaRPr>
              <a:solidFill>
                <a:schemeClr val="lt1"/>
              </a:solidFill>
            </a:endParaRPr>
          </a:p>
          <a:p>
            <a:pPr indent="0" lvl="0" marL="0" rtl="0" algn="l">
              <a:spcBef>
                <a:spcPts val="0"/>
              </a:spcBef>
              <a:spcAft>
                <a:spcPts val="0"/>
              </a:spcAft>
              <a:buNone/>
            </a:pPr>
            <a:r>
              <a:rPr lang="en">
                <a:solidFill>
                  <a:schemeClr val="lt1"/>
                </a:solidFill>
              </a:rPr>
              <a:t>Designs</a:t>
            </a: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p3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0"/>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Division B Design 1</a:t>
            </a:r>
            <a:endParaRPr sz="3300">
              <a:solidFill>
                <a:schemeClr val="lt1"/>
              </a:solidFill>
              <a:latin typeface="Livvic"/>
              <a:ea typeface="Livvic"/>
              <a:cs typeface="Livvic"/>
              <a:sym typeface="Livvic"/>
            </a:endParaRPr>
          </a:p>
        </p:txBody>
      </p:sp>
      <p:pic>
        <p:nvPicPr>
          <p:cNvPr id="208" name="Google Shape;208;p30"/>
          <p:cNvPicPr preferRelativeResize="0"/>
          <p:nvPr/>
        </p:nvPicPr>
        <p:blipFill>
          <a:blip r:embed="rId3">
            <a:alphaModFix/>
          </a:blip>
          <a:stretch>
            <a:fillRect/>
          </a:stretch>
        </p:blipFill>
        <p:spPr>
          <a:xfrm>
            <a:off x="4270075" y="1505150"/>
            <a:ext cx="4755299" cy="3566474"/>
          </a:xfrm>
          <a:prstGeom prst="rect">
            <a:avLst/>
          </a:prstGeom>
          <a:noFill/>
          <a:ln>
            <a:noFill/>
          </a:ln>
        </p:spPr>
      </p:pic>
      <p:sp>
        <p:nvSpPr>
          <p:cNvPr id="209" name="Google Shape;209;p30"/>
          <p:cNvSpPr txBox="1"/>
          <p:nvPr/>
        </p:nvSpPr>
        <p:spPr>
          <a:xfrm>
            <a:off x="166550" y="1505150"/>
            <a:ext cx="4025700" cy="22320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Compression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Sides 1/8in main beams + 1/16 supports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1/16 crossmembers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Tension</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1/16 x 1/16 beam</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Unknown bass wood block</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